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8" r:id="rId7"/>
    <p:sldId id="262" r:id="rId8"/>
    <p:sldId id="263" r:id="rId9"/>
    <p:sldId id="269" r:id="rId10"/>
    <p:sldId id="264" r:id="rId11"/>
    <p:sldId id="260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7F7F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65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69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91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07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39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0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0036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74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96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166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76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BB6-2528-464A-A307-139B018918CF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01D2-1BDB-4DF5-AA09-433F5F44CA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671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89902" y="1935892"/>
            <a:ext cx="9440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52º Congresso Nacional da ABIPEM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817341" y="2905780"/>
            <a:ext cx="6557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a 28 de junho - Foz do Iguaçu/PR</a:t>
            </a:r>
          </a:p>
        </p:txBody>
      </p:sp>
    </p:spTree>
    <p:extLst>
      <p:ext uri="{BB962C8B-B14F-4D97-AF65-F5344CB8AC3E}">
        <p14:creationId xmlns:p14="http://schemas.microsoft.com/office/powerpoint/2010/main" val="4105983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ABC92A0-16CD-4417-B125-2CF369F3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617"/>
            <a:ext cx="12192000" cy="373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Certificação concluída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3" y="2316675"/>
            <a:ext cx="3148523" cy="43678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9109" y="2316674"/>
            <a:ext cx="3042508" cy="4371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tângulo 6"/>
          <p:cNvSpPr/>
          <p:nvPr/>
        </p:nvSpPr>
        <p:spPr>
          <a:xfrm>
            <a:off x="0" y="1573604"/>
            <a:ext cx="12072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Após conclusão favorável e recomendação do processo de certificação, a decisão da certificação é realizada pelo Gestor Técnico do Instituto Totum e o certificado e termo de concessão são emitidos.</a:t>
            </a:r>
          </a:p>
        </p:txBody>
      </p:sp>
      <p:pic>
        <p:nvPicPr>
          <p:cNvPr id="8" name="Imagem 15">
            <a:extLst>
              <a:ext uri="{FF2B5EF4-FFF2-40B4-BE49-F238E27FC236}">
                <a16:creationId xmlns:a16="http://schemas.microsoft.com/office/drawing/2014/main" id="{62217C26-AFC5-42EB-AA08-E5945AB152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3"/>
          <a:stretch>
            <a:fillRect/>
          </a:stretch>
        </p:blipFill>
        <p:spPr bwMode="auto">
          <a:xfrm>
            <a:off x="7953291" y="3095312"/>
            <a:ext cx="1172148" cy="15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2">
            <a:extLst>
              <a:ext uri="{FF2B5EF4-FFF2-40B4-BE49-F238E27FC236}">
                <a16:creationId xmlns:a16="http://schemas.microsoft.com/office/drawing/2014/main" id="{510077AF-3FA9-43BF-92CC-3711B13929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838" y="3536710"/>
            <a:ext cx="170777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44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403CE68-9CAF-4C44-995F-3EDD415FCC7B}"/>
              </a:ext>
            </a:extLst>
          </p:cNvPr>
          <p:cNvSpPr/>
          <p:nvPr/>
        </p:nvSpPr>
        <p:spPr>
          <a:xfrm>
            <a:off x="3710609" y="3747916"/>
            <a:ext cx="4572000" cy="1754326"/>
          </a:xfrm>
          <a:prstGeom prst="rect">
            <a:avLst/>
          </a:prstGeom>
          <a:solidFill>
            <a:srgbClr val="F8F8F8"/>
          </a:solidFill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Obrigada! 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Celina Almeida</a:t>
            </a:r>
          </a:p>
          <a:p>
            <a:pPr algn="ctr"/>
            <a:r>
              <a:rPr lang="pt-BR" b="1" dirty="0"/>
              <a:t>Instituto Totum </a:t>
            </a:r>
          </a:p>
          <a:p>
            <a:pPr algn="ctr"/>
            <a:r>
              <a:rPr lang="pt-BR" dirty="0" err="1"/>
              <a:t>Tel</a:t>
            </a:r>
            <a:r>
              <a:rPr lang="pt-BR" dirty="0"/>
              <a:t>: 11 3372-9576</a:t>
            </a:r>
          </a:p>
          <a:p>
            <a:pPr algn="ctr"/>
            <a:r>
              <a:rPr lang="pt-BR" dirty="0"/>
              <a:t>E-mail: calmeida@institutototum.com.br</a:t>
            </a:r>
          </a:p>
        </p:txBody>
      </p:sp>
    </p:spTree>
    <p:extLst>
      <p:ext uri="{BB962C8B-B14F-4D97-AF65-F5344CB8AC3E}">
        <p14:creationId xmlns:p14="http://schemas.microsoft.com/office/powerpoint/2010/main" val="3723850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" y="0"/>
            <a:ext cx="12192000" cy="685800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6013AA91-071B-4549-AFA8-1982B409C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87124"/>
            <a:ext cx="12192000" cy="65069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pPr eaLnBrk="1" hangingPunct="1">
              <a:lnSpc>
                <a:spcPct val="90000"/>
              </a:lnSpc>
              <a:tabLst>
                <a:tab pos="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Instituto Totum - Organismo de certificação acreditado pela Coordenação Geral de Acreditação do Inmetro para três escopos: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DB1DAF2E-398F-4949-80D6-020346408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25127" y="3938116"/>
            <a:ext cx="2196000" cy="1304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upo 9">
            <a:extLst>
              <a:ext uri="{FF2B5EF4-FFF2-40B4-BE49-F238E27FC236}">
                <a16:creationId xmlns:a16="http://schemas.microsoft.com/office/drawing/2014/main" id="{B3D639EC-90A4-4344-B364-88652424C90D}"/>
              </a:ext>
            </a:extLst>
          </p:cNvPr>
          <p:cNvGrpSpPr/>
          <p:nvPr/>
        </p:nvGrpSpPr>
        <p:grpSpPr>
          <a:xfrm>
            <a:off x="6222049" y="2091410"/>
            <a:ext cx="3475191" cy="2257538"/>
            <a:chOff x="500034" y="1643050"/>
            <a:chExt cx="5033056" cy="3542014"/>
          </a:xfrm>
        </p:grpSpPr>
        <p:pic>
          <p:nvPicPr>
            <p:cNvPr id="10" name="Imagem 9" descr="certificado_2010.jpg">
              <a:extLst>
                <a:ext uri="{FF2B5EF4-FFF2-40B4-BE49-F238E27FC236}">
                  <a16:creationId xmlns:a16="http://schemas.microsoft.com/office/drawing/2014/main" id="{83CEC521-8F55-4317-A83E-ADDEF66F8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0034" y="1643050"/>
              <a:ext cx="5033056" cy="3542014"/>
            </a:xfrm>
            <a:prstGeom prst="rect">
              <a:avLst/>
            </a:prstGeom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A16FEBB-F773-4C92-9E18-73E738E08FF3}"/>
                </a:ext>
              </a:extLst>
            </p:cNvPr>
            <p:cNvSpPr/>
            <p:nvPr/>
          </p:nvSpPr>
          <p:spPr>
            <a:xfrm>
              <a:off x="1340407" y="3471862"/>
              <a:ext cx="3357586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019A18B-34D1-4136-A3D4-39AA9BEFAED0}"/>
              </a:ext>
            </a:extLst>
          </p:cNvPr>
          <p:cNvGrpSpPr/>
          <p:nvPr/>
        </p:nvGrpSpPr>
        <p:grpSpPr>
          <a:xfrm>
            <a:off x="75138" y="2129263"/>
            <a:ext cx="2506963" cy="1538273"/>
            <a:chOff x="419934" y="4430552"/>
            <a:chExt cx="2506963" cy="1538273"/>
          </a:xfrm>
        </p:grpSpPr>
        <p:pic>
          <p:nvPicPr>
            <p:cNvPr id="8" name="Picture 3">
              <a:extLst>
                <a:ext uri="{FF2B5EF4-FFF2-40B4-BE49-F238E27FC236}">
                  <a16:creationId xmlns:a16="http://schemas.microsoft.com/office/drawing/2014/main" id="{262CB8B2-71FD-42E9-8874-4AF187A862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934" y="4430552"/>
              <a:ext cx="1030785" cy="1538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04B4CF6-D74F-4BC0-9F81-157C5E520D02}"/>
                </a:ext>
              </a:extLst>
            </p:cNvPr>
            <p:cNvSpPr/>
            <p:nvPr/>
          </p:nvSpPr>
          <p:spPr>
            <a:xfrm>
              <a:off x="1448178" y="4571329"/>
              <a:ext cx="1478719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90000"/>
                </a:lnSpc>
                <a:tabLst>
                  <a:tab pos="0" algn="l"/>
                </a:tabLst>
              </a:pPr>
              <a:r>
                <a:rPr lang="pt-BR" sz="1800" b="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Gestão de Qualidade NBRISO9001, sob número OCS 0038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705586D3-EB2E-431E-9FA5-4448C0F71C95}"/>
              </a:ext>
            </a:extLst>
          </p:cNvPr>
          <p:cNvGrpSpPr/>
          <p:nvPr/>
        </p:nvGrpSpPr>
        <p:grpSpPr>
          <a:xfrm>
            <a:off x="88423" y="3938116"/>
            <a:ext cx="3026845" cy="1565673"/>
            <a:chOff x="3346612" y="4430552"/>
            <a:chExt cx="3026845" cy="1565673"/>
          </a:xfrm>
        </p:grpSpPr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D7F14F6-BDEA-44D2-9A09-CB210AC7C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6612" y="4430552"/>
              <a:ext cx="939404" cy="1565673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3BF355F-623B-4F44-B8A1-D40EB2C6AC15}"/>
                </a:ext>
              </a:extLst>
            </p:cNvPr>
            <p:cNvSpPr/>
            <p:nvPr/>
          </p:nvSpPr>
          <p:spPr>
            <a:xfrm>
              <a:off x="4317659" y="4557825"/>
              <a:ext cx="2055798" cy="13388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90000"/>
                </a:lnSpc>
                <a:tabLst>
                  <a:tab pos="0" algn="l"/>
                </a:tabLst>
              </a:pPr>
              <a:r>
                <a:rPr lang="pt-BR" sz="1800" b="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Verificação de Declarações de Gases de Efeito Estufa (GEE), sob número OVV 0009. 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200588B-FD8F-485F-BBC6-33935664D135}"/>
              </a:ext>
            </a:extLst>
          </p:cNvPr>
          <p:cNvGrpSpPr/>
          <p:nvPr/>
        </p:nvGrpSpPr>
        <p:grpSpPr>
          <a:xfrm>
            <a:off x="2924962" y="2797867"/>
            <a:ext cx="3035485" cy="1622001"/>
            <a:chOff x="6574012" y="4416239"/>
            <a:chExt cx="3035485" cy="1622001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628A5B1B-63AE-4B74-98EA-A91FF20D32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4012" y="4416239"/>
              <a:ext cx="973200" cy="1622001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FFE96451-0486-4656-9852-274CE4054271}"/>
                </a:ext>
              </a:extLst>
            </p:cNvPr>
            <p:cNvSpPr/>
            <p:nvPr/>
          </p:nvSpPr>
          <p:spPr>
            <a:xfrm>
              <a:off x="7584102" y="4793273"/>
              <a:ext cx="2025395" cy="840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90000"/>
                </a:lnSpc>
                <a:tabLst>
                  <a:tab pos="0" algn="l"/>
                </a:tabLst>
              </a:pPr>
              <a:r>
                <a:rPr lang="pt-BR" sz="1800" b="0" dirty="0">
                  <a:solidFill>
                    <a:schemeClr val="tx1"/>
                  </a:solidFill>
                  <a:latin typeface="Calibri Light" panose="020F0302020204030204" pitchFamily="34" charset="0"/>
                </a:rPr>
                <a:t>Certificação de Pessoas, sob número OPC 0017.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6631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4B21BE-0D06-42EC-8FD9-D42515A51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70"/>
            <a:ext cx="12192000" cy="373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Qual é a importância de uma certificadora na acreditação dos processos de uma empresa?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652D26C-FA97-4ED3-954C-756D9ABFF270}"/>
              </a:ext>
            </a:extLst>
          </p:cNvPr>
          <p:cNvSpPr txBox="1"/>
          <p:nvPr/>
        </p:nvSpPr>
        <p:spPr>
          <a:xfrm>
            <a:off x="363071" y="1973043"/>
            <a:ext cx="116566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</a:rPr>
              <a:t>Definição do termo “Acreditação” pelo INMETRO:</a:t>
            </a:r>
          </a:p>
          <a:p>
            <a:pPr algn="just"/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</a:rPr>
              <a:t>Reconhecimento formal por um organismo de </a:t>
            </a:r>
            <a:r>
              <a:rPr lang="pt-BR" dirty="0">
                <a:solidFill>
                  <a:srgbClr val="0000FF"/>
                </a:solidFill>
                <a:latin typeface="Calibri Light" panose="020F0302020204030204" pitchFamily="34" charset="0"/>
              </a:rPr>
              <a:t>acreditação</a:t>
            </a:r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</a:rPr>
              <a:t>, de que um Organismo de Avaliação de Conformidade – OAC (que pode ser um laboratório, organismo de certificação ou organismo de inspeção) atende a requisitos previamente definidos, </a:t>
            </a:r>
            <a:r>
              <a:rPr lang="pt-BR" dirty="0">
                <a:solidFill>
                  <a:srgbClr val="0000FF"/>
                </a:solidFill>
                <a:latin typeface="Calibri Light" panose="020F0302020204030204" pitchFamily="34" charset="0"/>
              </a:rPr>
              <a:t>demonstrando ser competente para realizar suas atividades com confiança. </a:t>
            </a:r>
          </a:p>
          <a:p>
            <a:pPr algn="just"/>
            <a:endParaRPr lang="pt-BR" dirty="0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</a:rPr>
              <a:t>Esse processo de acreditação engloba </a:t>
            </a:r>
            <a:r>
              <a:rPr lang="pt-BR" dirty="0">
                <a:solidFill>
                  <a:srgbClr val="0000FF"/>
                </a:solidFill>
                <a:latin typeface="Calibri Light" panose="020F0302020204030204" pitchFamily="34" charset="0"/>
              </a:rPr>
              <a:t>auditorias periódicas nas instalações do organismo</a:t>
            </a:r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</a:rPr>
              <a:t>, onde são avaliadas: </a:t>
            </a:r>
            <a:r>
              <a:rPr lang="pt-BR" dirty="0">
                <a:solidFill>
                  <a:srgbClr val="0000FF"/>
                </a:solidFill>
                <a:latin typeface="Calibri Light" panose="020F0302020204030204" pitchFamily="34" charset="0"/>
              </a:rPr>
              <a:t>competência técnica do pessoal envolvido nas atividades, documentações do sistema de gestão, além de mecanismos de independência e imparcialidade.</a:t>
            </a:r>
          </a:p>
          <a:p>
            <a:pPr algn="just"/>
            <a:endParaRPr lang="pt-BR" dirty="0">
              <a:solidFill>
                <a:srgbClr val="0000FF"/>
              </a:solidFill>
              <a:latin typeface="Calibri Light" panose="020F0302020204030204" pitchFamily="34" charset="0"/>
            </a:endParaRPr>
          </a:p>
          <a:p>
            <a:pPr algn="just"/>
            <a:r>
              <a:rPr lang="pt-BR" dirty="0">
                <a:solidFill>
                  <a:srgbClr val="0000FF"/>
                </a:solidFill>
                <a:latin typeface="Calibri Light" panose="020F0302020204030204" pitchFamily="34" charset="0"/>
              </a:rPr>
              <a:t>Um organismo acreditado é INDEPENDENTE, </a:t>
            </a:r>
            <a:r>
              <a:rPr lang="pt-BR" dirty="0">
                <a:solidFill>
                  <a:schemeClr val="tx1"/>
                </a:solidFill>
                <a:latin typeface="Calibri Light" panose="020F0302020204030204" pitchFamily="34" charset="0"/>
              </a:rPr>
              <a:t>portanto, suas decisões não são afetadas por qualquer das partes envolvidas, garantindo a lisura do processo. </a:t>
            </a:r>
          </a:p>
        </p:txBody>
      </p:sp>
    </p:spTree>
    <p:extLst>
      <p:ext uri="{BB962C8B-B14F-4D97-AF65-F5344CB8AC3E}">
        <p14:creationId xmlns:p14="http://schemas.microsoft.com/office/powerpoint/2010/main" val="211528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ABC92A0-16CD-4417-B125-2CF369F3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70"/>
            <a:ext cx="12192000" cy="373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Outras acreditações do Instituto Totum no mercado: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1E93F3-370A-40F8-963E-EA2A884AB1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1" t="70251" r="64347" b="12156"/>
          <a:stretch/>
        </p:blipFill>
        <p:spPr>
          <a:xfrm>
            <a:off x="391857" y="2451161"/>
            <a:ext cx="2776329" cy="120594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8F1ECD0-7A71-4278-9929-66A87FFB97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17115"/>
          <a:stretch/>
        </p:blipFill>
        <p:spPr>
          <a:xfrm>
            <a:off x="10023671" y="2053572"/>
            <a:ext cx="1696281" cy="1743075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597796C-E3FD-4034-8D0C-97BEA4CB78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16884" r="6089" b="16467"/>
          <a:stretch/>
        </p:blipFill>
        <p:spPr>
          <a:xfrm>
            <a:off x="3690611" y="2451161"/>
            <a:ext cx="2792779" cy="11697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3ECE09E-3CD1-47E5-8E1E-02953882A2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6" b="15797"/>
          <a:stretch/>
        </p:blipFill>
        <p:spPr>
          <a:xfrm>
            <a:off x="7105000" y="2053572"/>
            <a:ext cx="1974574" cy="1786774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E33F312A-9CE0-42B6-8AC6-2835351E027A}"/>
              </a:ext>
            </a:extLst>
          </p:cNvPr>
          <p:cNvSpPr/>
          <p:nvPr/>
        </p:nvSpPr>
        <p:spPr>
          <a:xfrm>
            <a:off x="9551622" y="3852565"/>
            <a:ext cx="26403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20202"/>
                </a:solidFill>
                <a:latin typeface="Corbel" panose="020B0503020204020204" pitchFamily="34" charset="0"/>
              </a:rPr>
              <a:t>Programa de Melhoria da Manutenção de Veículos a Diesel – PMMVD</a:t>
            </a:r>
            <a:endParaRPr lang="pt-BR" b="1" i="0" dirty="0">
              <a:solidFill>
                <a:srgbClr val="020202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E84F655-BA22-44CF-9461-412AA936DC05}"/>
              </a:ext>
            </a:extLst>
          </p:cNvPr>
          <p:cNvSpPr/>
          <p:nvPr/>
        </p:nvSpPr>
        <p:spPr>
          <a:xfrm>
            <a:off x="7105000" y="3885488"/>
            <a:ext cx="1974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20202"/>
                </a:solidFill>
                <a:latin typeface="Corbel" panose="020B0503020204020204" pitchFamily="34" charset="0"/>
              </a:rPr>
              <a:t>Política Nacional de Biocombustíveis da ANP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60CAA51-3857-4102-A00B-21C8616A1625}"/>
              </a:ext>
            </a:extLst>
          </p:cNvPr>
          <p:cNvSpPr/>
          <p:nvPr/>
        </p:nvSpPr>
        <p:spPr>
          <a:xfrm>
            <a:off x="3690611" y="3885488"/>
            <a:ext cx="2792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20202"/>
                </a:solidFill>
                <a:latin typeface="Corbel" panose="020B0503020204020204" pitchFamily="34" charset="0"/>
              </a:rPr>
              <a:t>Certificação da ANPROTEC voltada para incubadoras apoiadoras de empresas</a:t>
            </a:r>
          </a:p>
        </p:txBody>
      </p:sp>
    </p:spTree>
    <p:extLst>
      <p:ext uri="{BB962C8B-B14F-4D97-AF65-F5344CB8AC3E}">
        <p14:creationId xmlns:p14="http://schemas.microsoft.com/office/powerpoint/2010/main" val="2546257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96FF70-5EB0-42B8-B9B5-2ACAD32873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16070"/>
            <a:ext cx="12192000" cy="373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Outras acreditações do Instituto Totum no mercado: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63B05AB-132B-426F-8C19-D0E5174D76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228" t="29072" r="16576" b="18922"/>
          <a:stretch/>
        </p:blipFill>
        <p:spPr>
          <a:xfrm>
            <a:off x="-1" y="1589770"/>
            <a:ext cx="12192001" cy="527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6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ABC92A0-16CD-4417-B125-2CF369F3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3553"/>
            <a:ext cx="12192000" cy="71225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</a:rPr>
              <a:t>Programa de Certificação Institucional e Modernização da Gestão dos Regimes Próprios de Previdência Social da União, dos Estados, do Distrito Federal e dos Municípios – Pró-Gestão</a:t>
            </a:r>
            <a:endParaRPr lang="pt-BR" sz="20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88005" y="2115911"/>
            <a:ext cx="12015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 Light" panose="020F0302020204030204" pitchFamily="34" charset="0"/>
              </a:rPr>
              <a:t>O Pró-Gestão tem por objetivo </a:t>
            </a:r>
            <a:r>
              <a:rPr lang="pt-BR" b="1" dirty="0">
                <a:solidFill>
                  <a:srgbClr val="0000FF"/>
                </a:solidFill>
                <a:latin typeface="Calibri Light" panose="020F0302020204030204" pitchFamily="34" charset="0"/>
              </a:rPr>
              <a:t>incentivar os RPPS a adotarem melhores práticas de gestão previdenciária</a:t>
            </a:r>
            <a:r>
              <a:rPr lang="pt-BR" dirty="0">
                <a:latin typeface="Calibri Light" panose="020F0302020204030204" pitchFamily="34" charset="0"/>
              </a:rPr>
              <a:t>, que proporcionem maior controle dos seus ativos e passivos e mais transparência no relacionamento com os segurados e a sociedade.  </a:t>
            </a:r>
          </a:p>
        </p:txBody>
      </p:sp>
      <p:sp>
        <p:nvSpPr>
          <p:cNvPr id="9" name="Retângulo 8"/>
          <p:cNvSpPr/>
          <p:nvPr/>
        </p:nvSpPr>
        <p:spPr>
          <a:xfrm>
            <a:off x="88005" y="2899360"/>
            <a:ext cx="9714963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>
                <a:solidFill>
                  <a:srgbClr val="0000FF"/>
                </a:solidFill>
                <a:latin typeface="Calibri Light" panose="020F0302020204030204" pitchFamily="34" charset="0"/>
              </a:rPr>
              <a:t>As vantagens que a certificação proporciona para as organizações:</a:t>
            </a:r>
          </a:p>
          <a:p>
            <a:pPr algn="just"/>
            <a:endParaRPr lang="pt-BR" sz="1050" b="1" dirty="0">
              <a:latin typeface="Calibri Light" panose="020F0302020204030204" pitchFamily="34" charset="0"/>
            </a:endParaRPr>
          </a:p>
          <a:p>
            <a:pPr marL="342900" indent="-342900" algn="just">
              <a:buAutoNum type="alphaLcParenR"/>
            </a:pPr>
            <a:r>
              <a:rPr lang="pt-BR" dirty="0">
                <a:latin typeface="Calibri Light" panose="020F0302020204030204" pitchFamily="34" charset="0"/>
              </a:rPr>
              <a:t>Melhoria na organização das atividades e processos;</a:t>
            </a:r>
          </a:p>
          <a:p>
            <a:pPr marL="342900" indent="-342900" algn="just">
              <a:buAutoNum type="alphaLcParenR"/>
            </a:pPr>
            <a:r>
              <a:rPr lang="pt-BR" dirty="0">
                <a:latin typeface="Calibri Light" panose="020F0302020204030204" pitchFamily="34" charset="0"/>
              </a:rPr>
              <a:t>Aumento da motivação por parte dos colaboradores;</a:t>
            </a:r>
          </a:p>
          <a:p>
            <a:pPr marL="342900" indent="-342900" algn="just">
              <a:buAutoNum type="alphaLcParenR"/>
            </a:pPr>
            <a:r>
              <a:rPr lang="pt-BR" dirty="0">
                <a:latin typeface="Calibri Light" panose="020F0302020204030204" pitchFamily="34" charset="0"/>
              </a:rPr>
              <a:t>Incremento da produtividade; </a:t>
            </a:r>
          </a:p>
          <a:p>
            <a:pPr marL="342900" indent="-342900" algn="just">
              <a:buAutoNum type="alphaLcParenR"/>
            </a:pPr>
            <a:r>
              <a:rPr lang="pt-BR" dirty="0">
                <a:latin typeface="Calibri Light" panose="020F0302020204030204" pitchFamily="34" charset="0"/>
              </a:rPr>
              <a:t>Redução de custos e do retrabalho;</a:t>
            </a:r>
          </a:p>
          <a:p>
            <a:pPr marL="342900" indent="-342900" algn="just">
              <a:buAutoNum type="alphaLcParenR"/>
            </a:pPr>
            <a:r>
              <a:rPr lang="pt-BR" dirty="0">
                <a:latin typeface="Calibri Light" panose="020F0302020204030204" pitchFamily="34" charset="0"/>
              </a:rPr>
              <a:t>Transparência e facilidade de acesso à informação;</a:t>
            </a:r>
          </a:p>
          <a:p>
            <a:pPr marL="342900" indent="-342900" algn="just">
              <a:buAutoNum type="alphaLcParenR"/>
            </a:pPr>
            <a:r>
              <a:rPr lang="pt-BR" dirty="0">
                <a:latin typeface="Calibri Light" panose="020F0302020204030204" pitchFamily="34" charset="0"/>
              </a:rPr>
              <a:t>Perpetuação das boas práticas pela padronização;</a:t>
            </a:r>
          </a:p>
          <a:p>
            <a:pPr marL="342900" indent="-342900" algn="just">
              <a:buAutoNum type="alphaLcParenR"/>
            </a:pPr>
            <a:r>
              <a:rPr lang="pt-BR" dirty="0">
                <a:latin typeface="Calibri Light" panose="020F0302020204030204" pitchFamily="34" charset="0"/>
              </a:rPr>
              <a:t>Reconhecimento no mercado onde atua.</a:t>
            </a:r>
          </a:p>
          <a:p>
            <a:pPr marL="342900" indent="-342900" algn="just">
              <a:buAutoNum type="alphaLcParenR"/>
            </a:pPr>
            <a:endParaRPr lang="pt-BR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64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4ABC92A0-16CD-4417-B125-2CF369F3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39574"/>
            <a:ext cx="12192000" cy="373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Fluxo do Processo de Certificação</a:t>
            </a:r>
          </a:p>
        </p:txBody>
      </p:sp>
      <p:sp>
        <p:nvSpPr>
          <p:cNvPr id="6" name="Retângulo 5"/>
          <p:cNvSpPr/>
          <p:nvPr/>
        </p:nvSpPr>
        <p:spPr>
          <a:xfrm>
            <a:off x="3107701" y="1507817"/>
            <a:ext cx="2183129" cy="1121915"/>
          </a:xfrm>
          <a:prstGeom prst="rect">
            <a:avLst/>
          </a:prstGeom>
          <a:solidFill>
            <a:srgbClr val="005C96"/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Preenchimento do Termo de Adesão e envio à Secretária de Previdência.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6479873" y="1499722"/>
            <a:ext cx="2183129" cy="1121915"/>
          </a:xfrm>
          <a:prstGeom prst="rect">
            <a:avLst/>
          </a:prstGeom>
          <a:solidFill>
            <a:srgbClr val="005C96"/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Contratação da Entidade Certificadora</a:t>
            </a:r>
          </a:p>
        </p:txBody>
      </p:sp>
      <p:sp>
        <p:nvSpPr>
          <p:cNvPr id="8" name="Retângulo 7"/>
          <p:cNvSpPr/>
          <p:nvPr/>
        </p:nvSpPr>
        <p:spPr>
          <a:xfrm>
            <a:off x="9105216" y="2723220"/>
            <a:ext cx="2183129" cy="1121915"/>
          </a:xfrm>
          <a:prstGeom prst="rect">
            <a:avLst/>
          </a:prstGeom>
          <a:solidFill>
            <a:srgbClr val="005C96"/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da Auditoria de Certificação</a:t>
            </a:r>
          </a:p>
          <a:p>
            <a:pPr algn="ct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9105215" y="4474862"/>
            <a:ext cx="2183129" cy="1121915"/>
          </a:xfrm>
          <a:prstGeom prst="rect">
            <a:avLst/>
          </a:prstGeom>
          <a:solidFill>
            <a:srgbClr val="005C96"/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Emissão  do Termo de Concessão da Certificação Institucional  e do Certificado</a:t>
            </a:r>
          </a:p>
          <a:p>
            <a:pPr algn="ct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293015" y="5610036"/>
            <a:ext cx="2183129" cy="1121915"/>
          </a:xfrm>
          <a:prstGeom prst="rect">
            <a:avLst/>
          </a:prstGeom>
          <a:solidFill>
            <a:srgbClr val="005C96"/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Envio da informação do RPPS certificado para Secretaria de Previdência.</a:t>
            </a:r>
          </a:p>
          <a:p>
            <a:pPr algn="ctr"/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488293" y="5583950"/>
            <a:ext cx="2183129" cy="1121915"/>
          </a:xfrm>
          <a:prstGeom prst="rect">
            <a:avLst/>
          </a:prstGeom>
          <a:solidFill>
            <a:srgbClr val="005C96"/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Divulgação do RPPS certificado no Site do Instituto Totum. 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62991" y="2796467"/>
            <a:ext cx="2183129" cy="1121915"/>
          </a:xfrm>
          <a:prstGeom prst="rect">
            <a:avLst/>
          </a:prstGeom>
          <a:solidFill>
            <a:srgbClr val="005C96"/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Renovação da Certificação (após 3 anos da certificação inicial)</a:t>
            </a:r>
          </a:p>
        </p:txBody>
      </p:sp>
      <p:sp>
        <p:nvSpPr>
          <p:cNvPr id="13" name="Seta para a Direita 10"/>
          <p:cNvSpPr/>
          <p:nvPr/>
        </p:nvSpPr>
        <p:spPr>
          <a:xfrm>
            <a:off x="5727892" y="1815263"/>
            <a:ext cx="422787" cy="44334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80"/>
          <p:cNvSpPr/>
          <p:nvPr/>
        </p:nvSpPr>
        <p:spPr>
          <a:xfrm rot="3578496">
            <a:off x="9644031" y="1716459"/>
            <a:ext cx="422787" cy="44334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81"/>
          <p:cNvSpPr/>
          <p:nvPr/>
        </p:nvSpPr>
        <p:spPr>
          <a:xfrm rot="5400000">
            <a:off x="9985385" y="3954788"/>
            <a:ext cx="422787" cy="44334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Seta para a Direita 182"/>
          <p:cNvSpPr/>
          <p:nvPr/>
        </p:nvSpPr>
        <p:spPr>
          <a:xfrm rot="9006360">
            <a:off x="9272421" y="5885566"/>
            <a:ext cx="422787" cy="44334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 para a Direita 183"/>
          <p:cNvSpPr/>
          <p:nvPr/>
        </p:nvSpPr>
        <p:spPr>
          <a:xfrm rot="12425184">
            <a:off x="2227260" y="5889488"/>
            <a:ext cx="422787" cy="44334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Seta para a Direita 184"/>
          <p:cNvSpPr/>
          <p:nvPr/>
        </p:nvSpPr>
        <p:spPr>
          <a:xfrm rot="16200000">
            <a:off x="1543162" y="3973058"/>
            <a:ext cx="422787" cy="44334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3"/>
          <a:stretch>
            <a:fillRect/>
          </a:stretch>
        </p:blipFill>
        <p:spPr bwMode="auto">
          <a:xfrm>
            <a:off x="4297703" y="3083884"/>
            <a:ext cx="1172148" cy="154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50" y="3525282"/>
            <a:ext cx="170777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743376" y="4518400"/>
            <a:ext cx="2183129" cy="1121915"/>
          </a:xfrm>
          <a:prstGeom prst="rect">
            <a:avLst/>
          </a:prstGeom>
          <a:solidFill>
            <a:srgbClr val="005C96"/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Realização da auditoria de supervisão (anual) – obrigatória somente para  níveis III e IV.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3121031" y="1519261"/>
            <a:ext cx="343386" cy="2421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1º</a:t>
            </a:r>
          </a:p>
        </p:txBody>
      </p:sp>
      <p:sp>
        <p:nvSpPr>
          <p:cNvPr id="26" name="Seta para a Direita 181"/>
          <p:cNvSpPr/>
          <p:nvPr/>
        </p:nvSpPr>
        <p:spPr>
          <a:xfrm rot="10800000">
            <a:off x="5785132" y="5949318"/>
            <a:ext cx="422787" cy="443348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etângulo 31"/>
          <p:cNvSpPr/>
          <p:nvPr/>
        </p:nvSpPr>
        <p:spPr>
          <a:xfrm>
            <a:off x="6488293" y="1504850"/>
            <a:ext cx="343386" cy="2421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2º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9105215" y="2725216"/>
            <a:ext cx="343386" cy="2421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3º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9120067" y="4474862"/>
            <a:ext cx="343386" cy="2421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4º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6511669" y="5596777"/>
            <a:ext cx="343386" cy="2421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5º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3328065" y="5631431"/>
            <a:ext cx="343386" cy="2421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6º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743376" y="4518400"/>
            <a:ext cx="343386" cy="2421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7º</a:t>
            </a:r>
          </a:p>
        </p:txBody>
      </p:sp>
      <p:sp>
        <p:nvSpPr>
          <p:cNvPr id="38" name="Retângulo 37"/>
          <p:cNvSpPr/>
          <p:nvPr/>
        </p:nvSpPr>
        <p:spPr>
          <a:xfrm>
            <a:off x="655074" y="2796467"/>
            <a:ext cx="343386" cy="24217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291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300" dirty="0"/>
              <a:t>8º</a:t>
            </a:r>
          </a:p>
        </p:txBody>
      </p:sp>
    </p:spTree>
    <p:extLst>
      <p:ext uri="{BB962C8B-B14F-4D97-AF65-F5344CB8AC3E}">
        <p14:creationId xmlns:p14="http://schemas.microsoft.com/office/powerpoint/2010/main" val="329188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BC92A0-16CD-4417-B125-2CF369F3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617"/>
            <a:ext cx="12192000" cy="373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Requisitos de auditoria</a:t>
            </a:r>
          </a:p>
        </p:txBody>
      </p:sp>
      <p:sp>
        <p:nvSpPr>
          <p:cNvPr id="6" name="Retângulo 5"/>
          <p:cNvSpPr/>
          <p:nvPr/>
        </p:nvSpPr>
        <p:spPr>
          <a:xfrm>
            <a:off x="152865" y="1670982"/>
            <a:ext cx="108150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 Light" panose="020F0302020204030204" pitchFamily="34" charset="0"/>
              </a:rPr>
              <a:t>Três dimensões: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 Light" panose="020F0302020204030204" pitchFamily="34" charset="0"/>
              </a:rPr>
              <a:t>Controles Internos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 Light" panose="020F0302020204030204" pitchFamily="34" charset="0"/>
              </a:rPr>
              <a:t>Governança Corporativa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latin typeface="Calibri Light" panose="020F0302020204030204" pitchFamily="34" charset="0"/>
              </a:rPr>
              <a:t>Educação Previdenciária. </a:t>
            </a: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758330"/>
              </p:ext>
            </p:extLst>
          </p:nvPr>
        </p:nvGraphicFramePr>
        <p:xfrm>
          <a:off x="256930" y="3106976"/>
          <a:ext cx="11603767" cy="31750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13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9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56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5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56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57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56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185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Dimensão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Nível I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Nível II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Nível III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Nível IV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43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Total de Requisitos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Deverão ser atingidas pelo menos 50% das ações em cada dimensão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Total de Requisitos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Deverão ser atingidas pelo menos 50% das ações em cada dimensão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Total de Requisitos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Deverão ser atingidas pelo menos 50% das ações em cada dimensão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Total de Requisitos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effectLst/>
                        </a:rPr>
                        <a:t>Deverão ser atingidas todas as ações</a:t>
                      </a:r>
                      <a:endParaRPr lang="pt-BR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74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Controle Interno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06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Governança Corporativa 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Educação Previdenciária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5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chemeClr val="tx1"/>
                          </a:solidFill>
                          <a:effectLst/>
                        </a:rPr>
                        <a:t>Total de ações a serem atendidas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17 ações (70%)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19 ações (79%)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 21 ações (87%)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/>
                          </a:solidFill>
                          <a:effectLst/>
                        </a:rPr>
                        <a:t>24 ações (100%)</a:t>
                      </a:r>
                      <a:endParaRPr lang="pt-B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827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9" y="0"/>
            <a:ext cx="12192000" cy="685800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0" y="1502816"/>
            <a:ext cx="7235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i="1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ABC92A0-16CD-4417-B125-2CF369F32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1617"/>
            <a:ext cx="12192000" cy="373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5764" tIns="47883" rIns="95764" bIns="47883" anchor="ctr">
            <a:spAutoFit/>
          </a:bodyPr>
          <a:lstStyle/>
          <a:p>
            <a:pPr>
              <a:lnSpc>
                <a:spcPct val="90000"/>
              </a:lnSpc>
              <a:tabLst>
                <a:tab pos="0" algn="l"/>
              </a:tabLst>
            </a:pPr>
            <a:r>
              <a:rPr lang="pt-BR" sz="2000" dirty="0">
                <a:solidFill>
                  <a:schemeClr val="bg1"/>
                </a:solidFill>
                <a:latin typeface="Calibri Light" panose="020F0302020204030204" pitchFamily="34" charset="0"/>
              </a:rPr>
              <a:t>Processo 100% informatizado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956313" y="1978197"/>
            <a:ext cx="7235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i="1" dirty="0"/>
          </a:p>
        </p:txBody>
      </p:sp>
      <p:sp>
        <p:nvSpPr>
          <p:cNvPr id="8" name="AutoShape 2" descr="Resultado de imagem para imagens de preenchimento de questionÃ¡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4" descr="Resultado de imagem para imagens de preenchimento de questionÃ¡r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55575" y="1685809"/>
            <a:ext cx="112572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005C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Instituto Totum possui uma plataforma eletrônica exclusiva para realização das auditorias do Pró-Gestão.</a:t>
            </a:r>
            <a:endParaRPr lang="pt-BR" sz="28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6350" y="3077104"/>
            <a:ext cx="7498864" cy="335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75" y="2890408"/>
            <a:ext cx="3426898" cy="313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18964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641</Words>
  <Application>Microsoft Office PowerPoint</Application>
  <PresentationFormat>Widescreen</PresentationFormat>
  <Paragraphs>115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Celina Almeida</cp:lastModifiedBy>
  <cp:revision>39</cp:revision>
  <dcterms:created xsi:type="dcterms:W3CDTF">2019-05-07T17:44:33Z</dcterms:created>
  <dcterms:modified xsi:type="dcterms:W3CDTF">2019-06-24T12:41:14Z</dcterms:modified>
</cp:coreProperties>
</file>